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1015663" cy="6789738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DM Sans" panose="020F0502020204030204" pitchFamily="2" charset="0"/>
      <p:regular r:id="rId17"/>
    </p:embeddedFont>
    <p:embeddedFont>
      <p:font typeface="DM Sans Semi Bold" panose="020B0604020202020204" charset="0"/>
      <p:regular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9" d="100"/>
          <a:sy n="69" d="100"/>
        </p:scale>
        <p:origin x="792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8405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213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1pPr>
    <a:lvl2pPr marL="356067" algn="l" defTabSz="71213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2pPr>
    <a:lvl3pPr marL="712135" algn="l" defTabSz="71213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3pPr>
    <a:lvl4pPr marL="1068202" algn="l" defTabSz="71213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4pPr>
    <a:lvl5pPr marL="1424269" algn="l" defTabSz="71213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5pPr>
    <a:lvl6pPr marL="1780337" algn="l" defTabSz="71213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6pPr>
    <a:lvl7pPr marL="2136404" algn="l" defTabSz="71213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7pPr>
    <a:lvl8pPr marL="2492472" algn="l" defTabSz="71213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8pPr>
    <a:lvl9pPr marL="2848539" algn="l" defTabSz="71213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6958" y="1111191"/>
            <a:ext cx="8261747" cy="2363835"/>
          </a:xfrm>
        </p:spPr>
        <p:txBody>
          <a:bodyPr anchor="b"/>
          <a:lstStyle>
            <a:lvl1pPr algn="ctr">
              <a:defRPr sz="542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6958" y="3566185"/>
            <a:ext cx="8261747" cy="1639281"/>
          </a:xfrm>
        </p:spPr>
        <p:txBody>
          <a:bodyPr/>
          <a:lstStyle>
            <a:lvl1pPr marL="0" indent="0" algn="ctr">
              <a:buNone/>
              <a:defRPr sz="2168"/>
            </a:lvl1pPr>
            <a:lvl2pPr marL="413080" indent="0" algn="ctr">
              <a:buNone/>
              <a:defRPr sz="1807"/>
            </a:lvl2pPr>
            <a:lvl3pPr marL="826160" indent="0" algn="ctr">
              <a:buNone/>
              <a:defRPr sz="1626"/>
            </a:lvl3pPr>
            <a:lvl4pPr marL="1239241" indent="0" algn="ctr">
              <a:buNone/>
              <a:defRPr sz="1446"/>
            </a:lvl4pPr>
            <a:lvl5pPr marL="1652321" indent="0" algn="ctr">
              <a:buNone/>
              <a:defRPr sz="1446"/>
            </a:lvl5pPr>
            <a:lvl6pPr marL="2065401" indent="0" algn="ctr">
              <a:buNone/>
              <a:defRPr sz="1446"/>
            </a:lvl6pPr>
            <a:lvl7pPr marL="2478481" indent="0" algn="ctr">
              <a:buNone/>
              <a:defRPr sz="1446"/>
            </a:lvl7pPr>
            <a:lvl8pPr marL="2891561" indent="0" algn="ctr">
              <a:buNone/>
              <a:defRPr sz="1446"/>
            </a:lvl8pPr>
            <a:lvl9pPr marL="3304642" indent="0" algn="ctr">
              <a:buNone/>
              <a:defRPr sz="144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7455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16304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83084" y="361491"/>
            <a:ext cx="2375252" cy="575398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7327" y="361491"/>
            <a:ext cx="6988061" cy="57539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8341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2400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49275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88220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7243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94034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50253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50695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682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43415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75702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2925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590" y="1692720"/>
            <a:ext cx="9501009" cy="2824342"/>
          </a:xfrm>
        </p:spPr>
        <p:txBody>
          <a:bodyPr anchor="b"/>
          <a:lstStyle>
            <a:lvl1pPr>
              <a:defRPr sz="542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1590" y="4543782"/>
            <a:ext cx="9501009" cy="1485255"/>
          </a:xfrm>
        </p:spPr>
        <p:txBody>
          <a:bodyPr/>
          <a:lstStyle>
            <a:lvl1pPr marL="0" indent="0">
              <a:buNone/>
              <a:defRPr sz="2168">
                <a:solidFill>
                  <a:schemeClr val="tx1">
                    <a:tint val="75000"/>
                  </a:schemeClr>
                </a:solidFill>
              </a:defRPr>
            </a:lvl1pPr>
            <a:lvl2pPr marL="413080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2pPr>
            <a:lvl3pPr marL="826160" indent="0">
              <a:buNone/>
              <a:defRPr sz="1626">
                <a:solidFill>
                  <a:schemeClr val="tx1">
                    <a:tint val="75000"/>
                  </a:schemeClr>
                </a:solidFill>
              </a:defRPr>
            </a:lvl3pPr>
            <a:lvl4pPr marL="1239241" indent="0">
              <a:buNone/>
              <a:defRPr sz="1446">
                <a:solidFill>
                  <a:schemeClr val="tx1">
                    <a:tint val="75000"/>
                  </a:schemeClr>
                </a:solidFill>
              </a:defRPr>
            </a:lvl4pPr>
            <a:lvl5pPr marL="1652321" indent="0">
              <a:buNone/>
              <a:defRPr sz="1446">
                <a:solidFill>
                  <a:schemeClr val="tx1">
                    <a:tint val="75000"/>
                  </a:schemeClr>
                </a:solidFill>
              </a:defRPr>
            </a:lvl5pPr>
            <a:lvl6pPr marL="2065401" indent="0">
              <a:buNone/>
              <a:defRPr sz="1446">
                <a:solidFill>
                  <a:schemeClr val="tx1">
                    <a:tint val="75000"/>
                  </a:schemeClr>
                </a:solidFill>
              </a:defRPr>
            </a:lvl6pPr>
            <a:lvl7pPr marL="2478481" indent="0">
              <a:buNone/>
              <a:defRPr sz="1446">
                <a:solidFill>
                  <a:schemeClr val="tx1">
                    <a:tint val="75000"/>
                  </a:schemeClr>
                </a:solidFill>
              </a:defRPr>
            </a:lvl7pPr>
            <a:lvl8pPr marL="2891561" indent="0">
              <a:buNone/>
              <a:defRPr sz="1446">
                <a:solidFill>
                  <a:schemeClr val="tx1">
                    <a:tint val="75000"/>
                  </a:schemeClr>
                </a:solidFill>
              </a:defRPr>
            </a:lvl8pPr>
            <a:lvl9pPr marL="3304642" indent="0">
              <a:buNone/>
              <a:defRPr sz="14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98526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7327" y="1807454"/>
            <a:ext cx="4681657" cy="430802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76679" y="1807454"/>
            <a:ext cx="4681657" cy="430802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55088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762" y="361491"/>
            <a:ext cx="9501009" cy="131236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762" y="1664429"/>
            <a:ext cx="4660141" cy="815711"/>
          </a:xfrm>
        </p:spPr>
        <p:txBody>
          <a:bodyPr anchor="b"/>
          <a:lstStyle>
            <a:lvl1pPr marL="0" indent="0">
              <a:buNone/>
              <a:defRPr sz="2168" b="1"/>
            </a:lvl1pPr>
            <a:lvl2pPr marL="413080" indent="0">
              <a:buNone/>
              <a:defRPr sz="1807" b="1"/>
            </a:lvl2pPr>
            <a:lvl3pPr marL="826160" indent="0">
              <a:buNone/>
              <a:defRPr sz="1626" b="1"/>
            </a:lvl3pPr>
            <a:lvl4pPr marL="1239241" indent="0">
              <a:buNone/>
              <a:defRPr sz="1446" b="1"/>
            </a:lvl4pPr>
            <a:lvl5pPr marL="1652321" indent="0">
              <a:buNone/>
              <a:defRPr sz="1446" b="1"/>
            </a:lvl5pPr>
            <a:lvl6pPr marL="2065401" indent="0">
              <a:buNone/>
              <a:defRPr sz="1446" b="1"/>
            </a:lvl6pPr>
            <a:lvl7pPr marL="2478481" indent="0">
              <a:buNone/>
              <a:defRPr sz="1446" b="1"/>
            </a:lvl7pPr>
            <a:lvl8pPr marL="2891561" indent="0">
              <a:buNone/>
              <a:defRPr sz="1446" b="1"/>
            </a:lvl8pPr>
            <a:lvl9pPr marL="3304642" indent="0">
              <a:buNone/>
              <a:defRPr sz="144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762" y="2480140"/>
            <a:ext cx="4660141" cy="36479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76679" y="1664429"/>
            <a:ext cx="4683092" cy="815711"/>
          </a:xfrm>
        </p:spPr>
        <p:txBody>
          <a:bodyPr anchor="b"/>
          <a:lstStyle>
            <a:lvl1pPr marL="0" indent="0">
              <a:buNone/>
              <a:defRPr sz="2168" b="1"/>
            </a:lvl1pPr>
            <a:lvl2pPr marL="413080" indent="0">
              <a:buNone/>
              <a:defRPr sz="1807" b="1"/>
            </a:lvl2pPr>
            <a:lvl3pPr marL="826160" indent="0">
              <a:buNone/>
              <a:defRPr sz="1626" b="1"/>
            </a:lvl3pPr>
            <a:lvl4pPr marL="1239241" indent="0">
              <a:buNone/>
              <a:defRPr sz="1446" b="1"/>
            </a:lvl4pPr>
            <a:lvl5pPr marL="1652321" indent="0">
              <a:buNone/>
              <a:defRPr sz="1446" b="1"/>
            </a:lvl5pPr>
            <a:lvl6pPr marL="2065401" indent="0">
              <a:buNone/>
              <a:defRPr sz="1446" b="1"/>
            </a:lvl6pPr>
            <a:lvl7pPr marL="2478481" indent="0">
              <a:buNone/>
              <a:defRPr sz="1446" b="1"/>
            </a:lvl7pPr>
            <a:lvl8pPr marL="2891561" indent="0">
              <a:buNone/>
              <a:defRPr sz="1446" b="1"/>
            </a:lvl8pPr>
            <a:lvl9pPr marL="3304642" indent="0">
              <a:buNone/>
              <a:defRPr sz="144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76679" y="2480140"/>
            <a:ext cx="4683092" cy="36479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39993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66761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93973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762" y="452649"/>
            <a:ext cx="3552838" cy="1584272"/>
          </a:xfrm>
        </p:spPr>
        <p:txBody>
          <a:bodyPr anchor="b"/>
          <a:lstStyle>
            <a:lvl1pPr>
              <a:defRPr sz="289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092" y="977597"/>
            <a:ext cx="5576679" cy="4825115"/>
          </a:xfrm>
        </p:spPr>
        <p:txBody>
          <a:bodyPr/>
          <a:lstStyle>
            <a:lvl1pPr>
              <a:defRPr sz="2891"/>
            </a:lvl1pPr>
            <a:lvl2pPr>
              <a:defRPr sz="2530"/>
            </a:lvl2pPr>
            <a:lvl3pPr>
              <a:defRPr sz="2168"/>
            </a:lvl3pPr>
            <a:lvl4pPr>
              <a:defRPr sz="1807"/>
            </a:lvl4pPr>
            <a:lvl5pPr>
              <a:defRPr sz="1807"/>
            </a:lvl5pPr>
            <a:lvl6pPr>
              <a:defRPr sz="1807"/>
            </a:lvl6pPr>
            <a:lvl7pPr>
              <a:defRPr sz="1807"/>
            </a:lvl7pPr>
            <a:lvl8pPr>
              <a:defRPr sz="1807"/>
            </a:lvl8pPr>
            <a:lvl9pPr>
              <a:defRPr sz="180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762" y="2036921"/>
            <a:ext cx="3552838" cy="3773649"/>
          </a:xfrm>
        </p:spPr>
        <p:txBody>
          <a:bodyPr/>
          <a:lstStyle>
            <a:lvl1pPr marL="0" indent="0">
              <a:buNone/>
              <a:defRPr sz="1446"/>
            </a:lvl1pPr>
            <a:lvl2pPr marL="413080" indent="0">
              <a:buNone/>
              <a:defRPr sz="1265"/>
            </a:lvl2pPr>
            <a:lvl3pPr marL="826160" indent="0">
              <a:buNone/>
              <a:defRPr sz="1084"/>
            </a:lvl3pPr>
            <a:lvl4pPr marL="1239241" indent="0">
              <a:buNone/>
              <a:defRPr sz="904"/>
            </a:lvl4pPr>
            <a:lvl5pPr marL="1652321" indent="0">
              <a:buNone/>
              <a:defRPr sz="904"/>
            </a:lvl5pPr>
            <a:lvl6pPr marL="2065401" indent="0">
              <a:buNone/>
              <a:defRPr sz="904"/>
            </a:lvl6pPr>
            <a:lvl7pPr marL="2478481" indent="0">
              <a:buNone/>
              <a:defRPr sz="904"/>
            </a:lvl7pPr>
            <a:lvl8pPr marL="2891561" indent="0">
              <a:buNone/>
              <a:defRPr sz="904"/>
            </a:lvl8pPr>
            <a:lvl9pPr marL="3304642" indent="0">
              <a:buNone/>
              <a:defRPr sz="9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9864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762" y="452649"/>
            <a:ext cx="3552838" cy="1584272"/>
          </a:xfrm>
        </p:spPr>
        <p:txBody>
          <a:bodyPr anchor="b"/>
          <a:lstStyle>
            <a:lvl1pPr>
              <a:defRPr sz="289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83092" y="977597"/>
            <a:ext cx="5576679" cy="4825115"/>
          </a:xfrm>
        </p:spPr>
        <p:txBody>
          <a:bodyPr anchor="t"/>
          <a:lstStyle>
            <a:lvl1pPr marL="0" indent="0">
              <a:buNone/>
              <a:defRPr sz="2891"/>
            </a:lvl1pPr>
            <a:lvl2pPr marL="413080" indent="0">
              <a:buNone/>
              <a:defRPr sz="2530"/>
            </a:lvl2pPr>
            <a:lvl3pPr marL="826160" indent="0">
              <a:buNone/>
              <a:defRPr sz="2168"/>
            </a:lvl3pPr>
            <a:lvl4pPr marL="1239241" indent="0">
              <a:buNone/>
              <a:defRPr sz="1807"/>
            </a:lvl4pPr>
            <a:lvl5pPr marL="1652321" indent="0">
              <a:buNone/>
              <a:defRPr sz="1807"/>
            </a:lvl5pPr>
            <a:lvl6pPr marL="2065401" indent="0">
              <a:buNone/>
              <a:defRPr sz="1807"/>
            </a:lvl6pPr>
            <a:lvl7pPr marL="2478481" indent="0">
              <a:buNone/>
              <a:defRPr sz="1807"/>
            </a:lvl7pPr>
            <a:lvl8pPr marL="2891561" indent="0">
              <a:buNone/>
              <a:defRPr sz="1807"/>
            </a:lvl8pPr>
            <a:lvl9pPr marL="3304642" indent="0">
              <a:buNone/>
              <a:defRPr sz="180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762" y="2036921"/>
            <a:ext cx="3552838" cy="3773649"/>
          </a:xfrm>
        </p:spPr>
        <p:txBody>
          <a:bodyPr/>
          <a:lstStyle>
            <a:lvl1pPr marL="0" indent="0">
              <a:buNone/>
              <a:defRPr sz="1446"/>
            </a:lvl1pPr>
            <a:lvl2pPr marL="413080" indent="0">
              <a:buNone/>
              <a:defRPr sz="1265"/>
            </a:lvl2pPr>
            <a:lvl3pPr marL="826160" indent="0">
              <a:buNone/>
              <a:defRPr sz="1084"/>
            </a:lvl3pPr>
            <a:lvl4pPr marL="1239241" indent="0">
              <a:buNone/>
              <a:defRPr sz="904"/>
            </a:lvl4pPr>
            <a:lvl5pPr marL="1652321" indent="0">
              <a:buNone/>
              <a:defRPr sz="904"/>
            </a:lvl5pPr>
            <a:lvl6pPr marL="2065401" indent="0">
              <a:buNone/>
              <a:defRPr sz="904"/>
            </a:lvl6pPr>
            <a:lvl7pPr marL="2478481" indent="0">
              <a:buNone/>
              <a:defRPr sz="904"/>
            </a:lvl7pPr>
            <a:lvl8pPr marL="2891561" indent="0">
              <a:buNone/>
              <a:defRPr sz="904"/>
            </a:lvl8pPr>
            <a:lvl9pPr marL="3304642" indent="0">
              <a:buNone/>
              <a:defRPr sz="9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26843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7327" y="361491"/>
            <a:ext cx="9501009" cy="1312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7327" y="1807454"/>
            <a:ext cx="9501009" cy="4308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327" y="6293082"/>
            <a:ext cx="2478524" cy="36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48939" y="6293082"/>
            <a:ext cx="3717786" cy="36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9812" y="6293082"/>
            <a:ext cx="2478524" cy="36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90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 ftr="0" dt="0"/>
  <p:txStyles>
    <p:titleStyle>
      <a:lvl1pPr algn="l" defTabSz="826160" rtl="0" eaLnBrk="1" latinLnBrk="0" hangingPunct="1">
        <a:lnSpc>
          <a:spcPct val="90000"/>
        </a:lnSpc>
        <a:spcBef>
          <a:spcPct val="0"/>
        </a:spcBef>
        <a:buNone/>
        <a:defRPr sz="39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6540" indent="-206540" algn="l" defTabSz="826160" rtl="0" eaLnBrk="1" latinLnBrk="0" hangingPunct="1">
        <a:lnSpc>
          <a:spcPct val="90000"/>
        </a:lnSpc>
        <a:spcBef>
          <a:spcPts val="904"/>
        </a:spcBef>
        <a:buFont typeface="Arial" panose="020B0604020202020204" pitchFamily="34" charset="0"/>
        <a:buChar char="•"/>
        <a:defRPr sz="2530" kern="1200">
          <a:solidFill>
            <a:schemeClr val="tx1"/>
          </a:solidFill>
          <a:latin typeface="+mn-lt"/>
          <a:ea typeface="+mn-ea"/>
          <a:cs typeface="+mn-cs"/>
        </a:defRPr>
      </a:lvl1pPr>
      <a:lvl2pPr marL="619620" indent="-206540" algn="l" defTabSz="826160" rtl="0" eaLnBrk="1" latinLnBrk="0" hangingPunct="1">
        <a:lnSpc>
          <a:spcPct val="90000"/>
        </a:lnSpc>
        <a:spcBef>
          <a:spcPts val="452"/>
        </a:spcBef>
        <a:buFont typeface="Arial" panose="020B0604020202020204" pitchFamily="34" charset="0"/>
        <a:buChar char="•"/>
        <a:defRPr sz="2168" kern="1200">
          <a:solidFill>
            <a:schemeClr val="tx1"/>
          </a:solidFill>
          <a:latin typeface="+mn-lt"/>
          <a:ea typeface="+mn-ea"/>
          <a:cs typeface="+mn-cs"/>
        </a:defRPr>
      </a:lvl2pPr>
      <a:lvl3pPr marL="1032701" indent="-206540" algn="l" defTabSz="826160" rtl="0" eaLnBrk="1" latinLnBrk="0" hangingPunct="1">
        <a:lnSpc>
          <a:spcPct val="90000"/>
        </a:lnSpc>
        <a:spcBef>
          <a:spcPts val="45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445781" indent="-206540" algn="l" defTabSz="826160" rtl="0" eaLnBrk="1" latinLnBrk="0" hangingPunct="1">
        <a:lnSpc>
          <a:spcPct val="90000"/>
        </a:lnSpc>
        <a:spcBef>
          <a:spcPts val="452"/>
        </a:spcBef>
        <a:buFont typeface="Arial" panose="020B0604020202020204" pitchFamily="34" charset="0"/>
        <a:buChar char="•"/>
        <a:defRPr sz="1626" kern="1200">
          <a:solidFill>
            <a:schemeClr val="tx1"/>
          </a:solidFill>
          <a:latin typeface="+mn-lt"/>
          <a:ea typeface="+mn-ea"/>
          <a:cs typeface="+mn-cs"/>
        </a:defRPr>
      </a:lvl4pPr>
      <a:lvl5pPr marL="1858861" indent="-206540" algn="l" defTabSz="826160" rtl="0" eaLnBrk="1" latinLnBrk="0" hangingPunct="1">
        <a:lnSpc>
          <a:spcPct val="90000"/>
        </a:lnSpc>
        <a:spcBef>
          <a:spcPts val="452"/>
        </a:spcBef>
        <a:buFont typeface="Arial" panose="020B0604020202020204" pitchFamily="34" charset="0"/>
        <a:buChar char="•"/>
        <a:defRPr sz="1626" kern="1200">
          <a:solidFill>
            <a:schemeClr val="tx1"/>
          </a:solidFill>
          <a:latin typeface="+mn-lt"/>
          <a:ea typeface="+mn-ea"/>
          <a:cs typeface="+mn-cs"/>
        </a:defRPr>
      </a:lvl5pPr>
      <a:lvl6pPr marL="2271941" indent="-206540" algn="l" defTabSz="826160" rtl="0" eaLnBrk="1" latinLnBrk="0" hangingPunct="1">
        <a:lnSpc>
          <a:spcPct val="90000"/>
        </a:lnSpc>
        <a:spcBef>
          <a:spcPts val="452"/>
        </a:spcBef>
        <a:buFont typeface="Arial" panose="020B0604020202020204" pitchFamily="34" charset="0"/>
        <a:buChar char="•"/>
        <a:defRPr sz="1626" kern="1200">
          <a:solidFill>
            <a:schemeClr val="tx1"/>
          </a:solidFill>
          <a:latin typeface="+mn-lt"/>
          <a:ea typeface="+mn-ea"/>
          <a:cs typeface="+mn-cs"/>
        </a:defRPr>
      </a:lvl6pPr>
      <a:lvl7pPr marL="2685021" indent="-206540" algn="l" defTabSz="826160" rtl="0" eaLnBrk="1" latinLnBrk="0" hangingPunct="1">
        <a:lnSpc>
          <a:spcPct val="90000"/>
        </a:lnSpc>
        <a:spcBef>
          <a:spcPts val="452"/>
        </a:spcBef>
        <a:buFont typeface="Arial" panose="020B0604020202020204" pitchFamily="34" charset="0"/>
        <a:buChar char="•"/>
        <a:defRPr sz="1626" kern="1200">
          <a:solidFill>
            <a:schemeClr val="tx1"/>
          </a:solidFill>
          <a:latin typeface="+mn-lt"/>
          <a:ea typeface="+mn-ea"/>
          <a:cs typeface="+mn-cs"/>
        </a:defRPr>
      </a:lvl7pPr>
      <a:lvl8pPr marL="3098102" indent="-206540" algn="l" defTabSz="826160" rtl="0" eaLnBrk="1" latinLnBrk="0" hangingPunct="1">
        <a:lnSpc>
          <a:spcPct val="90000"/>
        </a:lnSpc>
        <a:spcBef>
          <a:spcPts val="452"/>
        </a:spcBef>
        <a:buFont typeface="Arial" panose="020B0604020202020204" pitchFamily="34" charset="0"/>
        <a:buChar char="•"/>
        <a:defRPr sz="1626" kern="1200">
          <a:solidFill>
            <a:schemeClr val="tx1"/>
          </a:solidFill>
          <a:latin typeface="+mn-lt"/>
          <a:ea typeface="+mn-ea"/>
          <a:cs typeface="+mn-cs"/>
        </a:defRPr>
      </a:lvl8pPr>
      <a:lvl9pPr marL="3511182" indent="-206540" algn="l" defTabSz="826160" rtl="0" eaLnBrk="1" latinLnBrk="0" hangingPunct="1">
        <a:lnSpc>
          <a:spcPct val="90000"/>
        </a:lnSpc>
        <a:spcBef>
          <a:spcPts val="452"/>
        </a:spcBef>
        <a:buFont typeface="Arial" panose="020B0604020202020204" pitchFamily="34" charset="0"/>
        <a:buChar char="•"/>
        <a:defRPr sz="16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6160" rtl="0" eaLnBrk="1" latinLnBrk="0" hangingPunct="1">
        <a:defRPr sz="1626" kern="1200">
          <a:solidFill>
            <a:schemeClr val="tx1"/>
          </a:solidFill>
          <a:latin typeface="+mn-lt"/>
          <a:ea typeface="+mn-ea"/>
          <a:cs typeface="+mn-cs"/>
        </a:defRPr>
      </a:lvl1pPr>
      <a:lvl2pPr marL="413080" algn="l" defTabSz="826160" rtl="0" eaLnBrk="1" latinLnBrk="0" hangingPunct="1">
        <a:defRPr sz="1626" kern="1200">
          <a:solidFill>
            <a:schemeClr val="tx1"/>
          </a:solidFill>
          <a:latin typeface="+mn-lt"/>
          <a:ea typeface="+mn-ea"/>
          <a:cs typeface="+mn-cs"/>
        </a:defRPr>
      </a:lvl2pPr>
      <a:lvl3pPr marL="826160" algn="l" defTabSz="826160" rtl="0" eaLnBrk="1" latinLnBrk="0" hangingPunct="1">
        <a:defRPr sz="1626" kern="1200">
          <a:solidFill>
            <a:schemeClr val="tx1"/>
          </a:solidFill>
          <a:latin typeface="+mn-lt"/>
          <a:ea typeface="+mn-ea"/>
          <a:cs typeface="+mn-cs"/>
        </a:defRPr>
      </a:lvl3pPr>
      <a:lvl4pPr marL="1239241" algn="l" defTabSz="826160" rtl="0" eaLnBrk="1" latinLnBrk="0" hangingPunct="1">
        <a:defRPr sz="1626" kern="1200">
          <a:solidFill>
            <a:schemeClr val="tx1"/>
          </a:solidFill>
          <a:latin typeface="+mn-lt"/>
          <a:ea typeface="+mn-ea"/>
          <a:cs typeface="+mn-cs"/>
        </a:defRPr>
      </a:lvl4pPr>
      <a:lvl5pPr marL="1652321" algn="l" defTabSz="826160" rtl="0" eaLnBrk="1" latinLnBrk="0" hangingPunct="1">
        <a:defRPr sz="1626" kern="1200">
          <a:solidFill>
            <a:schemeClr val="tx1"/>
          </a:solidFill>
          <a:latin typeface="+mn-lt"/>
          <a:ea typeface="+mn-ea"/>
          <a:cs typeface="+mn-cs"/>
        </a:defRPr>
      </a:lvl5pPr>
      <a:lvl6pPr marL="2065401" algn="l" defTabSz="826160" rtl="0" eaLnBrk="1" latinLnBrk="0" hangingPunct="1">
        <a:defRPr sz="1626" kern="1200">
          <a:solidFill>
            <a:schemeClr val="tx1"/>
          </a:solidFill>
          <a:latin typeface="+mn-lt"/>
          <a:ea typeface="+mn-ea"/>
          <a:cs typeface="+mn-cs"/>
        </a:defRPr>
      </a:lvl6pPr>
      <a:lvl7pPr marL="2478481" algn="l" defTabSz="826160" rtl="0" eaLnBrk="1" latinLnBrk="0" hangingPunct="1">
        <a:defRPr sz="1626" kern="1200">
          <a:solidFill>
            <a:schemeClr val="tx1"/>
          </a:solidFill>
          <a:latin typeface="+mn-lt"/>
          <a:ea typeface="+mn-ea"/>
          <a:cs typeface="+mn-cs"/>
        </a:defRPr>
      </a:lvl7pPr>
      <a:lvl8pPr marL="2891561" algn="l" defTabSz="826160" rtl="0" eaLnBrk="1" latinLnBrk="0" hangingPunct="1">
        <a:defRPr sz="1626" kern="1200">
          <a:solidFill>
            <a:schemeClr val="tx1"/>
          </a:solidFill>
          <a:latin typeface="+mn-lt"/>
          <a:ea typeface="+mn-ea"/>
          <a:cs typeface="+mn-cs"/>
        </a:defRPr>
      </a:lvl8pPr>
      <a:lvl9pPr marL="3304642" algn="l" defTabSz="826160" rtl="0" eaLnBrk="1" latinLnBrk="0" hangingPunct="1">
        <a:defRPr sz="16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6714"/>
            <a:ext cx="4130873" cy="61963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28541" y="2323244"/>
            <a:ext cx="5689454" cy="1067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179"/>
              </a:lnSpc>
            </a:pPr>
            <a:r>
              <a:rPr lang="en-US" sz="33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Customer Shopping Behavior Analysis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4728541" y="3646684"/>
            <a:ext cx="5689454" cy="819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project analyzes transactional data to uncover insights into spending patterns, customer segments, product preferences, and subscription behavior, guiding strategic business decisions.</a:t>
            </a:r>
            <a:endParaRPr lang="en-US" sz="1318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789" y="296714"/>
            <a:ext cx="4130873" cy="61963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668" y="799178"/>
            <a:ext cx="5689454" cy="1067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179"/>
              </a:lnSpc>
            </a:pPr>
            <a:r>
              <a:rPr lang="en-US" sz="33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Business Recommendations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674" y="2127907"/>
            <a:ext cx="256118" cy="25611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52665" y="2122617"/>
            <a:ext cx="2134733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Boost Subscriptions</a:t>
            </a:r>
            <a:endParaRPr lang="en-US" sz="1656" dirty="0"/>
          </a:p>
        </p:txBody>
      </p:sp>
      <p:sp>
        <p:nvSpPr>
          <p:cNvPr id="6" name="Text 2"/>
          <p:cNvSpPr/>
          <p:nvPr/>
        </p:nvSpPr>
        <p:spPr>
          <a:xfrm>
            <a:off x="1152665" y="2491868"/>
            <a:ext cx="5134457" cy="273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to increase subscriber base.</a:t>
            </a:r>
            <a:endParaRPr lang="en-US" sz="1318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674" y="3111947"/>
            <a:ext cx="256118" cy="25611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152665" y="3106658"/>
            <a:ext cx="2839348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Customer Loyalty Programs</a:t>
            </a:r>
            <a:endParaRPr lang="en-US" sz="1656" dirty="0"/>
          </a:p>
        </p:txBody>
      </p:sp>
      <p:sp>
        <p:nvSpPr>
          <p:cNvPr id="9" name="Text 4"/>
          <p:cNvSpPr/>
          <p:nvPr/>
        </p:nvSpPr>
        <p:spPr>
          <a:xfrm>
            <a:off x="1152665" y="3475910"/>
            <a:ext cx="5134457" cy="273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rewards for repeat buyers to foster loyalty.</a:t>
            </a:r>
            <a:endParaRPr lang="en-US" sz="1318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674" y="4095988"/>
            <a:ext cx="256118" cy="25611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2664" y="4090699"/>
            <a:ext cx="2357233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Review Discount Policy</a:t>
            </a:r>
            <a:endParaRPr lang="en-US" sz="1656" dirty="0"/>
          </a:p>
        </p:txBody>
      </p:sp>
      <p:sp>
        <p:nvSpPr>
          <p:cNvPr id="12" name="Text 6"/>
          <p:cNvSpPr/>
          <p:nvPr/>
        </p:nvSpPr>
        <p:spPr>
          <a:xfrm>
            <a:off x="1152665" y="4459950"/>
            <a:ext cx="5134457" cy="273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Optimize discounts to balance sales growth and profit margins.</a:t>
            </a:r>
            <a:endParaRPr lang="en-US" sz="1318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674" y="5080029"/>
            <a:ext cx="256118" cy="25611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52665" y="5074739"/>
            <a:ext cx="2134733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Targeted Marketing</a:t>
            </a:r>
            <a:endParaRPr lang="en-US" sz="1656" dirty="0"/>
          </a:p>
        </p:txBody>
      </p:sp>
      <p:sp>
        <p:nvSpPr>
          <p:cNvPr id="15" name="Text 8"/>
          <p:cNvSpPr/>
          <p:nvPr/>
        </p:nvSpPr>
        <p:spPr>
          <a:xfrm>
            <a:off x="1152665" y="5443991"/>
            <a:ext cx="5134457" cy="546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campaigns on high-revenue age groups and express-shipping users.</a:t>
            </a:r>
            <a:endParaRPr lang="en-US" sz="1318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789" y="296714"/>
            <a:ext cx="4130873" cy="61963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668" y="1656280"/>
            <a:ext cx="5689454" cy="1067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179"/>
              </a:lnSpc>
            </a:pPr>
            <a:r>
              <a:rPr lang="en-US" sz="33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Project Overview &amp; Dataset Summary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597668" y="3150495"/>
            <a:ext cx="2134733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Project Goal</a:t>
            </a:r>
            <a:endParaRPr lang="en-US" sz="1656" dirty="0"/>
          </a:p>
        </p:txBody>
      </p:sp>
      <p:sp>
        <p:nvSpPr>
          <p:cNvPr id="5" name="Text 2"/>
          <p:cNvSpPr/>
          <p:nvPr/>
        </p:nvSpPr>
        <p:spPr>
          <a:xfrm>
            <a:off x="597668" y="3588056"/>
            <a:ext cx="2636390" cy="1366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3,900 purchases to understand customer behavior, product preferences, and subscription impact for strategic business decisions.</a:t>
            </a:r>
            <a:endParaRPr lang="en-US" sz="1318" dirty="0"/>
          </a:p>
        </p:txBody>
      </p:sp>
      <p:sp>
        <p:nvSpPr>
          <p:cNvPr id="6" name="Text 3"/>
          <p:cNvSpPr/>
          <p:nvPr/>
        </p:nvSpPr>
        <p:spPr>
          <a:xfrm>
            <a:off x="3656468" y="3150495"/>
            <a:ext cx="2134733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Dataset Snapshot</a:t>
            </a:r>
            <a:endParaRPr lang="en-US" sz="1656" dirty="0"/>
          </a:p>
        </p:txBody>
      </p:sp>
      <p:sp>
        <p:nvSpPr>
          <p:cNvPr id="7" name="Text 4"/>
          <p:cNvSpPr/>
          <p:nvPr/>
        </p:nvSpPr>
        <p:spPr>
          <a:xfrm>
            <a:off x="3656468" y="3588056"/>
            <a:ext cx="2636390" cy="1366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3,900 Rows, 18 Columns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Features: Demographics, Purchase Details, Behavior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Missing Data: 37 values in Review Rating</a:t>
            </a:r>
            <a:endParaRPr lang="en-US" sz="1318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96714"/>
            <a:ext cx="11015663" cy="19841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5534" y="2759102"/>
            <a:ext cx="7965647" cy="496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877"/>
              </a:lnSpc>
            </a:pPr>
            <a:r>
              <a:rPr lang="en-US" sz="3125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Exploratory Data Analysis (EDA) in Python</a:t>
            </a:r>
            <a:endParaRPr lang="en-US" sz="3125" dirty="0"/>
          </a:p>
        </p:txBody>
      </p:sp>
      <p:sp>
        <p:nvSpPr>
          <p:cNvPr id="4" name="Shape 1"/>
          <p:cNvSpPr/>
          <p:nvPr/>
        </p:nvSpPr>
        <p:spPr>
          <a:xfrm>
            <a:off x="555534" y="3476357"/>
            <a:ext cx="4878518" cy="1189688"/>
          </a:xfrm>
          <a:prstGeom prst="roundRect">
            <a:avLst>
              <a:gd name="adj" fmla="val 6944"/>
            </a:avLst>
          </a:prstGeom>
          <a:solidFill>
            <a:srgbClr val="FFFFFF"/>
          </a:solidFill>
          <a:ln w="22860">
            <a:solidFill>
              <a:srgbClr val="E5B2B7"/>
            </a:solidFill>
            <a:prstDash val="solid"/>
          </a:ln>
          <a:effectLst>
            <a:outerShdw dist="1905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322" y="3476357"/>
            <a:ext cx="68848" cy="118968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83055" y="3652242"/>
            <a:ext cx="2589954" cy="247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20"/>
              </a:lnSpc>
            </a:pPr>
            <a:r>
              <a:rPr lang="en-US" sz="1543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Data Loading &amp; Exploration</a:t>
            </a:r>
            <a:endParaRPr lang="en-US" sz="1543" dirty="0"/>
          </a:p>
        </p:txBody>
      </p:sp>
      <p:sp>
        <p:nvSpPr>
          <p:cNvPr id="7" name="Text 3"/>
          <p:cNvSpPr/>
          <p:nvPr/>
        </p:nvSpPr>
        <p:spPr>
          <a:xfrm>
            <a:off x="783055" y="3988682"/>
            <a:ext cx="4475113" cy="501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20"/>
              </a:lnSpc>
            </a:pPr>
            <a:r>
              <a:rPr lang="en-US" sz="1242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 with </a:t>
            </a:r>
            <a:r>
              <a:rPr lang="en-US" sz="1242" dirty="0">
                <a:solidFill>
                  <a:srgbClr val="4A4A4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pandas</a:t>
            </a:r>
            <a:r>
              <a:rPr lang="en-US" sz="1242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, used </a:t>
            </a:r>
            <a:r>
              <a:rPr lang="en-US" sz="1242" dirty="0">
                <a:solidFill>
                  <a:srgbClr val="4A4A4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df.info()</a:t>
            </a:r>
            <a:r>
              <a:rPr lang="en-US" sz="1242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and </a:t>
            </a:r>
            <a:r>
              <a:rPr lang="en-US" sz="1242" dirty="0">
                <a:solidFill>
                  <a:srgbClr val="4A4A4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.describe()</a:t>
            </a:r>
            <a:r>
              <a:rPr lang="en-US" sz="1242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for initial structure and statistics.</a:t>
            </a:r>
            <a:endParaRPr lang="en-US" sz="1242" dirty="0"/>
          </a:p>
        </p:txBody>
      </p:sp>
      <p:sp>
        <p:nvSpPr>
          <p:cNvPr id="8" name="Shape 4"/>
          <p:cNvSpPr/>
          <p:nvPr/>
        </p:nvSpPr>
        <p:spPr>
          <a:xfrm>
            <a:off x="5581519" y="3476357"/>
            <a:ext cx="4878608" cy="1189688"/>
          </a:xfrm>
          <a:prstGeom prst="roundRect">
            <a:avLst>
              <a:gd name="adj" fmla="val 6944"/>
            </a:avLst>
          </a:prstGeom>
          <a:solidFill>
            <a:srgbClr val="FFFFFF"/>
          </a:solidFill>
          <a:ln w="22860">
            <a:solidFill>
              <a:srgbClr val="E5B2B7"/>
            </a:solidFill>
            <a:prstDash val="solid"/>
          </a:ln>
          <a:effectLst>
            <a:outerShdw dist="1905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4307" y="3476357"/>
            <a:ext cx="68848" cy="118968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809040" y="3652242"/>
            <a:ext cx="2107122" cy="247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20"/>
              </a:lnSpc>
            </a:pPr>
            <a:r>
              <a:rPr lang="en-US" sz="1543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Missing Data Handling</a:t>
            </a:r>
            <a:endParaRPr lang="en-US" sz="1543" dirty="0"/>
          </a:p>
        </p:txBody>
      </p:sp>
      <p:sp>
        <p:nvSpPr>
          <p:cNvPr id="11" name="Text 6"/>
          <p:cNvSpPr/>
          <p:nvPr/>
        </p:nvSpPr>
        <p:spPr>
          <a:xfrm>
            <a:off x="5809041" y="3988682"/>
            <a:ext cx="4475202" cy="490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20"/>
              </a:lnSpc>
            </a:pPr>
            <a:r>
              <a:rPr lang="en-US" sz="1242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missing 'Review Rating' values using the median rating per product category.</a:t>
            </a:r>
            <a:endParaRPr lang="en-US" sz="1242" dirty="0"/>
          </a:p>
        </p:txBody>
      </p:sp>
      <p:sp>
        <p:nvSpPr>
          <p:cNvPr id="12" name="Shape 7"/>
          <p:cNvSpPr/>
          <p:nvPr/>
        </p:nvSpPr>
        <p:spPr>
          <a:xfrm>
            <a:off x="555534" y="4813512"/>
            <a:ext cx="4878518" cy="1201162"/>
          </a:xfrm>
          <a:prstGeom prst="roundRect">
            <a:avLst>
              <a:gd name="adj" fmla="val 6878"/>
            </a:avLst>
          </a:prstGeom>
          <a:solidFill>
            <a:srgbClr val="FFFFFF"/>
          </a:solidFill>
          <a:ln w="22860">
            <a:solidFill>
              <a:srgbClr val="E5B2B7"/>
            </a:solidFill>
            <a:prstDash val="solid"/>
          </a:ln>
          <a:effectLst>
            <a:outerShdw dist="1905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322" y="4813512"/>
            <a:ext cx="68848" cy="120116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83055" y="4989398"/>
            <a:ext cx="2305687" cy="247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20"/>
              </a:lnSpc>
            </a:pPr>
            <a:r>
              <a:rPr lang="en-US" sz="1543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Column Standardization</a:t>
            </a:r>
            <a:endParaRPr lang="en-US" sz="1543" dirty="0"/>
          </a:p>
        </p:txBody>
      </p:sp>
      <p:sp>
        <p:nvSpPr>
          <p:cNvPr id="15" name="Text 9"/>
          <p:cNvSpPr/>
          <p:nvPr/>
        </p:nvSpPr>
        <p:spPr>
          <a:xfrm>
            <a:off x="783055" y="5325837"/>
            <a:ext cx="4475113" cy="501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20"/>
              </a:lnSpc>
            </a:pPr>
            <a:r>
              <a:rPr lang="en-US" sz="1242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Renamed columns to </a:t>
            </a:r>
            <a:r>
              <a:rPr lang="en-US" sz="1242" dirty="0">
                <a:solidFill>
                  <a:srgbClr val="4A4A4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snake_case</a:t>
            </a:r>
            <a:r>
              <a:rPr lang="en-US" sz="1242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for improved readability and documentation.</a:t>
            </a:r>
            <a:endParaRPr lang="en-US" sz="1242" dirty="0"/>
          </a:p>
        </p:txBody>
      </p:sp>
      <p:sp>
        <p:nvSpPr>
          <p:cNvPr id="16" name="Shape 10"/>
          <p:cNvSpPr/>
          <p:nvPr/>
        </p:nvSpPr>
        <p:spPr>
          <a:xfrm>
            <a:off x="5581519" y="4813512"/>
            <a:ext cx="4878608" cy="1201162"/>
          </a:xfrm>
          <a:prstGeom prst="roundRect">
            <a:avLst>
              <a:gd name="adj" fmla="val 6878"/>
            </a:avLst>
          </a:prstGeom>
          <a:solidFill>
            <a:srgbClr val="FFFFFF"/>
          </a:solidFill>
          <a:ln w="22860">
            <a:solidFill>
              <a:srgbClr val="E5B2B7"/>
            </a:solidFill>
            <a:prstDash val="solid"/>
          </a:ln>
          <a:effectLst>
            <a:outerShdw dist="19050" dir="2700000" algn="bl" rotWithShape="0">
              <a:srgbClr val="E5B2B7">
                <a:alpha val="100000"/>
              </a:srgbClr>
            </a:outerShdw>
          </a:effectLst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4307" y="4813512"/>
            <a:ext cx="68848" cy="1201162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5809040" y="4989398"/>
            <a:ext cx="1984128" cy="247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20"/>
              </a:lnSpc>
            </a:pPr>
            <a:r>
              <a:rPr lang="en-US" sz="1543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Feature Engineering</a:t>
            </a:r>
            <a:endParaRPr lang="en-US" sz="1543" dirty="0"/>
          </a:p>
        </p:txBody>
      </p:sp>
      <p:sp>
        <p:nvSpPr>
          <p:cNvPr id="19" name="Text 12"/>
          <p:cNvSpPr/>
          <p:nvPr/>
        </p:nvSpPr>
        <p:spPr>
          <a:xfrm>
            <a:off x="5809041" y="5325837"/>
            <a:ext cx="4475202" cy="512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20"/>
              </a:lnSpc>
            </a:pPr>
            <a:r>
              <a:rPr lang="en-US" sz="1242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</a:t>
            </a:r>
            <a:r>
              <a:rPr lang="en-US" sz="1242" dirty="0">
                <a:solidFill>
                  <a:srgbClr val="4A4A4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age_group</a:t>
            </a:r>
            <a:r>
              <a:rPr lang="en-US" sz="1242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by binning ages and </a:t>
            </a:r>
            <a:r>
              <a:rPr lang="en-US" sz="1242" dirty="0">
                <a:solidFill>
                  <a:srgbClr val="4A4A4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purchase_frequency_days</a:t>
            </a:r>
            <a:r>
              <a:rPr lang="en-US" sz="1242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from purchase data.</a:t>
            </a:r>
            <a:endParaRPr lang="en-US" sz="1242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789" y="296714"/>
            <a:ext cx="4130873" cy="61963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668" y="958209"/>
            <a:ext cx="5689454" cy="1067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179"/>
              </a:lnSpc>
            </a:pPr>
            <a:r>
              <a:rPr lang="en-US" sz="33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Data Analysis using SQL: Key Business Insights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597668" y="2452424"/>
            <a:ext cx="2134733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Revenue by Gender</a:t>
            </a:r>
            <a:endParaRPr lang="en-US" sz="1656" dirty="0"/>
          </a:p>
        </p:txBody>
      </p:sp>
      <p:sp>
        <p:nvSpPr>
          <p:cNvPr id="5" name="Text 2"/>
          <p:cNvSpPr/>
          <p:nvPr/>
        </p:nvSpPr>
        <p:spPr>
          <a:xfrm>
            <a:off x="597668" y="2889984"/>
            <a:ext cx="2636390" cy="819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 customers generated $157,890, significantly more than female customers ($75,191).</a:t>
            </a:r>
            <a:endParaRPr lang="en-US" sz="1318" dirty="0"/>
          </a:p>
        </p:txBody>
      </p:sp>
      <p:sp>
        <p:nvSpPr>
          <p:cNvPr id="6" name="Text 3"/>
          <p:cNvSpPr/>
          <p:nvPr/>
        </p:nvSpPr>
        <p:spPr>
          <a:xfrm>
            <a:off x="597668" y="3880480"/>
            <a:ext cx="2636390" cy="533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High-Spending Discount Users</a:t>
            </a:r>
            <a:endParaRPr lang="en-US" sz="1656" dirty="0"/>
          </a:p>
        </p:txBody>
      </p:sp>
      <p:sp>
        <p:nvSpPr>
          <p:cNvPr id="7" name="Text 4"/>
          <p:cNvSpPr/>
          <p:nvPr/>
        </p:nvSpPr>
        <p:spPr>
          <a:xfrm>
            <a:off x="597668" y="4584826"/>
            <a:ext cx="2636390" cy="819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Identified 839 customers who used discounts but still spent above average.</a:t>
            </a:r>
            <a:endParaRPr lang="en-US" sz="1318" dirty="0"/>
          </a:p>
        </p:txBody>
      </p:sp>
      <p:sp>
        <p:nvSpPr>
          <p:cNvPr id="8" name="Text 5"/>
          <p:cNvSpPr/>
          <p:nvPr/>
        </p:nvSpPr>
        <p:spPr>
          <a:xfrm>
            <a:off x="3656468" y="2452424"/>
            <a:ext cx="2550330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Top 5 Products by Rating</a:t>
            </a:r>
            <a:endParaRPr lang="en-US" sz="1656" dirty="0"/>
          </a:p>
        </p:txBody>
      </p:sp>
      <p:sp>
        <p:nvSpPr>
          <p:cNvPr id="9" name="Text 6"/>
          <p:cNvSpPr/>
          <p:nvPr/>
        </p:nvSpPr>
        <p:spPr>
          <a:xfrm>
            <a:off x="3656468" y="2889985"/>
            <a:ext cx="2636390" cy="109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Gloves (3.86), Sandals (3.84), Boots (3.82), Hat (3.80), and Skirt (3.78) received the highest average ratings.</a:t>
            </a:r>
            <a:endParaRPr lang="en-US" sz="1318" dirty="0"/>
          </a:p>
        </p:txBody>
      </p:sp>
      <p:sp>
        <p:nvSpPr>
          <p:cNvPr id="10" name="Text 7"/>
          <p:cNvSpPr/>
          <p:nvPr/>
        </p:nvSpPr>
        <p:spPr>
          <a:xfrm>
            <a:off x="3656468" y="4153720"/>
            <a:ext cx="2636390" cy="533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Shipping Type Comparison</a:t>
            </a:r>
            <a:endParaRPr lang="en-US" sz="1656" dirty="0"/>
          </a:p>
        </p:txBody>
      </p:sp>
      <p:sp>
        <p:nvSpPr>
          <p:cNvPr id="11" name="Text 8"/>
          <p:cNvSpPr/>
          <p:nvPr/>
        </p:nvSpPr>
        <p:spPr>
          <a:xfrm>
            <a:off x="3656468" y="4858066"/>
            <a:ext cx="2636390" cy="819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had a slightly higher average purchase amount ($60.48) than Standard ($58.46).</a:t>
            </a:r>
            <a:endParaRPr lang="en-US" sz="1318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789" y="296714"/>
            <a:ext cx="4130873" cy="61963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668" y="1535617"/>
            <a:ext cx="5689454" cy="1067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179"/>
              </a:lnSpc>
            </a:pPr>
            <a:r>
              <a:rPr lang="en-US" sz="33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SQL Insights: Subscriptions &amp; Discounts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597668" y="3029832"/>
            <a:ext cx="2636390" cy="533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Subscribers vs. Non-Subscribers</a:t>
            </a:r>
            <a:endParaRPr lang="en-US" sz="1656" dirty="0"/>
          </a:p>
        </p:txBody>
      </p:sp>
      <p:sp>
        <p:nvSpPr>
          <p:cNvPr id="5" name="Text 2"/>
          <p:cNvSpPr/>
          <p:nvPr/>
        </p:nvSpPr>
        <p:spPr>
          <a:xfrm>
            <a:off x="597668" y="3734178"/>
            <a:ext cx="2636390" cy="109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Non-subscribers (2847) contributed more total revenue ($170,436) than subscribers (1053, $62,645).</a:t>
            </a:r>
            <a:endParaRPr lang="en-US" sz="1318" dirty="0"/>
          </a:p>
        </p:txBody>
      </p:sp>
      <p:sp>
        <p:nvSpPr>
          <p:cNvPr id="6" name="Text 3"/>
          <p:cNvSpPr/>
          <p:nvPr/>
        </p:nvSpPr>
        <p:spPr>
          <a:xfrm>
            <a:off x="3656468" y="3029832"/>
            <a:ext cx="2636390" cy="533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Discount-Dependent Products</a:t>
            </a:r>
            <a:endParaRPr lang="en-US" sz="1656" dirty="0"/>
          </a:p>
        </p:txBody>
      </p:sp>
      <p:sp>
        <p:nvSpPr>
          <p:cNvPr id="7" name="Text 4"/>
          <p:cNvSpPr/>
          <p:nvPr/>
        </p:nvSpPr>
        <p:spPr>
          <a:xfrm>
            <a:off x="3656468" y="3734178"/>
            <a:ext cx="2636390" cy="1366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Products like Hat (50%), Sneakers (49.66%), and Coat (49.07%) had the highest percentage of discounted purchases.</a:t>
            </a:r>
            <a:endParaRPr lang="en-US" sz="1318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789" y="296714"/>
            <a:ext cx="4130873" cy="61963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668" y="1379006"/>
            <a:ext cx="5689454" cy="1067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179"/>
              </a:lnSpc>
            </a:pPr>
            <a:r>
              <a:rPr lang="en-US" sz="33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SQL Insights: Customer Segmentation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597668" y="2702446"/>
            <a:ext cx="2759295" cy="1541995"/>
          </a:xfrm>
          <a:prstGeom prst="roundRect">
            <a:avLst>
              <a:gd name="adj" fmla="val 9968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774180" y="2878958"/>
            <a:ext cx="2134733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Loyal Customers</a:t>
            </a:r>
            <a:endParaRPr lang="en-US" sz="1656" dirty="0"/>
          </a:p>
        </p:txBody>
      </p:sp>
      <p:sp>
        <p:nvSpPr>
          <p:cNvPr id="6" name="Text 3"/>
          <p:cNvSpPr/>
          <p:nvPr/>
        </p:nvSpPr>
        <p:spPr>
          <a:xfrm>
            <a:off x="774180" y="3248209"/>
            <a:ext cx="2406270" cy="819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3,116 customers classified as Loyal, indicating strong retention.</a:t>
            </a:r>
            <a:endParaRPr lang="en-US" sz="1318" dirty="0"/>
          </a:p>
        </p:txBody>
      </p:sp>
      <p:sp>
        <p:nvSpPr>
          <p:cNvPr id="7" name="Shape 4"/>
          <p:cNvSpPr/>
          <p:nvPr/>
        </p:nvSpPr>
        <p:spPr>
          <a:xfrm>
            <a:off x="3527738" y="2702446"/>
            <a:ext cx="2759384" cy="1541995"/>
          </a:xfrm>
          <a:prstGeom prst="roundRect">
            <a:avLst>
              <a:gd name="adj" fmla="val 9968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3704250" y="2878958"/>
            <a:ext cx="2173729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Returning Customers</a:t>
            </a:r>
            <a:endParaRPr lang="en-US" sz="1656" dirty="0"/>
          </a:p>
        </p:txBody>
      </p:sp>
      <p:sp>
        <p:nvSpPr>
          <p:cNvPr id="9" name="Text 6"/>
          <p:cNvSpPr/>
          <p:nvPr/>
        </p:nvSpPr>
        <p:spPr>
          <a:xfrm>
            <a:off x="3704250" y="3248209"/>
            <a:ext cx="2406360" cy="819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701 customers identified as Returning, showing repeat engagement.</a:t>
            </a:r>
            <a:endParaRPr lang="en-US" sz="1318" dirty="0"/>
          </a:p>
        </p:txBody>
      </p:sp>
      <p:sp>
        <p:nvSpPr>
          <p:cNvPr id="10" name="Shape 7"/>
          <p:cNvSpPr/>
          <p:nvPr/>
        </p:nvSpPr>
        <p:spPr>
          <a:xfrm>
            <a:off x="597668" y="4415217"/>
            <a:ext cx="5689454" cy="995515"/>
          </a:xfrm>
          <a:prstGeom prst="roundRect">
            <a:avLst>
              <a:gd name="adj" fmla="val 15440"/>
            </a:avLst>
          </a:prstGeom>
          <a:solidFill>
            <a:srgbClr val="FFCCD1"/>
          </a:solidFill>
          <a:ln w="7620">
            <a:solidFill>
              <a:srgbClr val="E5B2B7"/>
            </a:solidFill>
            <a:prstDash val="solid"/>
          </a:ln>
          <a:effectLst>
            <a:outerShdw dist="20320" dir="2700000" algn="bl" rotWithShape="0">
              <a:srgbClr val="E5B2B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774180" y="4591728"/>
            <a:ext cx="2134733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4A4A4A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New Customers</a:t>
            </a:r>
            <a:endParaRPr lang="en-US" sz="1656" dirty="0"/>
          </a:p>
        </p:txBody>
      </p:sp>
      <p:sp>
        <p:nvSpPr>
          <p:cNvPr id="12" name="Text 9"/>
          <p:cNvSpPr/>
          <p:nvPr/>
        </p:nvSpPr>
        <p:spPr>
          <a:xfrm>
            <a:off x="774181" y="4960980"/>
            <a:ext cx="5336429" cy="273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83 new customers, highlighting growth opportunities.</a:t>
            </a:r>
            <a:endParaRPr lang="en-US" sz="1318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6714"/>
            <a:ext cx="4130873" cy="61963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28541" y="1356416"/>
            <a:ext cx="5689454" cy="1067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179"/>
              </a:lnSpc>
            </a:pPr>
            <a:r>
              <a:rPr lang="en-US" sz="33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SQL Insights: Product Performance &amp; Age Groups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4728542" y="2850630"/>
            <a:ext cx="2636390" cy="533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Top Products per Category</a:t>
            </a:r>
            <a:endParaRPr lang="en-US" sz="1656" dirty="0"/>
          </a:p>
        </p:txBody>
      </p:sp>
      <p:sp>
        <p:nvSpPr>
          <p:cNvPr id="5" name="Text 2"/>
          <p:cNvSpPr/>
          <p:nvPr/>
        </p:nvSpPr>
        <p:spPr>
          <a:xfrm>
            <a:off x="4728542" y="3554976"/>
            <a:ext cx="2636390" cy="1639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Accessories: Jewelry, Sunglasses, Belt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Clothing: Blouse, Pants, Shirt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Footwear: Sandals, Shoes, Sneakers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Outerwear: Jacket, Coat</a:t>
            </a:r>
            <a:endParaRPr lang="en-US" sz="1318" dirty="0"/>
          </a:p>
        </p:txBody>
      </p:sp>
      <p:sp>
        <p:nvSpPr>
          <p:cNvPr id="6" name="Text 3"/>
          <p:cNvSpPr/>
          <p:nvPr/>
        </p:nvSpPr>
        <p:spPr>
          <a:xfrm>
            <a:off x="7787342" y="2850630"/>
            <a:ext cx="2320120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Revenue by Age Group</a:t>
            </a:r>
            <a:endParaRPr lang="en-US" sz="1656" dirty="0"/>
          </a:p>
        </p:txBody>
      </p:sp>
      <p:sp>
        <p:nvSpPr>
          <p:cNvPr id="7" name="Text 4"/>
          <p:cNvSpPr/>
          <p:nvPr/>
        </p:nvSpPr>
        <p:spPr>
          <a:xfrm>
            <a:off x="7787342" y="3288191"/>
            <a:ext cx="2636390" cy="1093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Young Adult: $62,143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Middle-aged: $59,197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Adult: $55,978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Senior: $55,763</a:t>
            </a:r>
            <a:endParaRPr lang="en-US" sz="1318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789" y="296714"/>
            <a:ext cx="4130873" cy="61963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668" y="2193079"/>
            <a:ext cx="5689454" cy="16009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179"/>
              </a:lnSpc>
            </a:pPr>
            <a:r>
              <a:rPr lang="en-US" sz="33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Power BI Dashboard: Visualizing Customer Behavior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597668" y="4050180"/>
            <a:ext cx="5689454" cy="546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interactive Power BI dashboard provides a comprehensive visual summary of customer behavior, including key metrics and trends.</a:t>
            </a:r>
            <a:endParaRPr lang="en-US" sz="1318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6714"/>
            <a:ext cx="4130873" cy="61963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28541" y="1405542"/>
            <a:ext cx="4403038" cy="533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179"/>
              </a:lnSpc>
            </a:pPr>
            <a:r>
              <a:rPr lang="en-US" sz="3350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Dashboard Highlights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4728541" y="2366095"/>
            <a:ext cx="2134733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Key Metrics</a:t>
            </a:r>
            <a:endParaRPr lang="en-US" sz="1656" dirty="0"/>
          </a:p>
        </p:txBody>
      </p:sp>
      <p:sp>
        <p:nvSpPr>
          <p:cNvPr id="5" name="Text 2"/>
          <p:cNvSpPr/>
          <p:nvPr/>
        </p:nvSpPr>
        <p:spPr>
          <a:xfrm>
            <a:off x="4728542" y="2803656"/>
            <a:ext cx="2636390" cy="819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3.9K Customers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$59.76 Average Purchase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3.75 Average Review Rating</a:t>
            </a:r>
            <a:endParaRPr lang="en-US" sz="1318" dirty="0"/>
          </a:p>
        </p:txBody>
      </p:sp>
      <p:sp>
        <p:nvSpPr>
          <p:cNvPr id="6" name="Text 3"/>
          <p:cNvSpPr/>
          <p:nvPr/>
        </p:nvSpPr>
        <p:spPr>
          <a:xfrm>
            <a:off x="4728541" y="3615155"/>
            <a:ext cx="2134733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Subscription Status</a:t>
            </a:r>
            <a:endParaRPr lang="en-US" sz="1656" dirty="0"/>
          </a:p>
        </p:txBody>
      </p:sp>
      <p:sp>
        <p:nvSpPr>
          <p:cNvPr id="7" name="Text 4"/>
          <p:cNvSpPr/>
          <p:nvPr/>
        </p:nvSpPr>
        <p:spPr>
          <a:xfrm>
            <a:off x="4728542" y="4052716"/>
            <a:ext cx="2636390" cy="546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73% of customers are non-subscribers, 27% are subscribers.</a:t>
            </a:r>
            <a:endParaRPr lang="en-US" sz="1318" dirty="0"/>
          </a:p>
        </p:txBody>
      </p:sp>
      <p:sp>
        <p:nvSpPr>
          <p:cNvPr id="8" name="Text 5"/>
          <p:cNvSpPr/>
          <p:nvPr/>
        </p:nvSpPr>
        <p:spPr>
          <a:xfrm>
            <a:off x="7787342" y="2366095"/>
            <a:ext cx="2178211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Revenue by Category</a:t>
            </a:r>
            <a:endParaRPr lang="en-US" sz="1656" dirty="0"/>
          </a:p>
        </p:txBody>
      </p:sp>
      <p:sp>
        <p:nvSpPr>
          <p:cNvPr id="9" name="Text 6"/>
          <p:cNvSpPr/>
          <p:nvPr/>
        </p:nvSpPr>
        <p:spPr>
          <a:xfrm>
            <a:off x="7787342" y="2803656"/>
            <a:ext cx="2636390" cy="1093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Clothing: $100K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Accessories: $70K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Footwear: $40K</a:t>
            </a:r>
            <a:endParaRPr lang="en-US" sz="1318" dirty="0"/>
          </a:p>
          <a:p>
            <a:pPr marL="258169" indent="-258169">
              <a:lnSpc>
                <a:spcPts val="2146"/>
              </a:lnSpc>
              <a:buSzPct val="100000"/>
              <a:buChar char="•"/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Outerwear: $20K</a:t>
            </a:r>
            <a:endParaRPr lang="en-US" sz="1318" dirty="0"/>
          </a:p>
        </p:txBody>
      </p:sp>
      <p:sp>
        <p:nvSpPr>
          <p:cNvPr id="10" name="Text 7"/>
          <p:cNvSpPr/>
          <p:nvPr/>
        </p:nvSpPr>
        <p:spPr>
          <a:xfrm>
            <a:off x="7787342" y="3948099"/>
            <a:ext cx="2320120" cy="266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70"/>
              </a:lnSpc>
            </a:pPr>
            <a:r>
              <a:rPr lang="en-US" sz="1656" dirty="0">
                <a:solidFill>
                  <a:srgbClr val="9C546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Revenue by Age Group</a:t>
            </a:r>
            <a:endParaRPr lang="en-US" sz="1656" dirty="0"/>
          </a:p>
        </p:txBody>
      </p:sp>
      <p:sp>
        <p:nvSpPr>
          <p:cNvPr id="11" name="Text 8"/>
          <p:cNvSpPr/>
          <p:nvPr/>
        </p:nvSpPr>
        <p:spPr>
          <a:xfrm>
            <a:off x="7787342" y="4385660"/>
            <a:ext cx="2636390" cy="546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46"/>
              </a:lnSpc>
            </a:pPr>
            <a:r>
              <a:rPr lang="en-US" sz="1318" dirty="0">
                <a:solidFill>
                  <a:srgbClr val="4A4A4A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Young Adults generate the highest revenue ($45K).</a:t>
            </a:r>
            <a:endParaRPr lang="en-US" sz="1318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</TotalTime>
  <Words>553</Words>
  <Application>Microsoft Office PowerPoint</Application>
  <PresentationFormat>Custom</PresentationFormat>
  <Paragraphs>85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DM Sans Semi Bold</vt:lpstr>
      <vt:lpstr>Calibri</vt:lpstr>
      <vt:lpstr>DM Sans</vt:lpstr>
      <vt:lpstr>Arial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Abhishek</dc:creator>
  <cp:lastModifiedBy>Abhishek Raj</cp:lastModifiedBy>
  <cp:revision>2</cp:revision>
  <dcterms:created xsi:type="dcterms:W3CDTF">2026-01-30T15:13:05Z</dcterms:created>
  <dcterms:modified xsi:type="dcterms:W3CDTF">2026-01-30T15:22:48Z</dcterms:modified>
</cp:coreProperties>
</file>